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1" r:id="rId5"/>
    <p:sldId id="258" r:id="rId6"/>
    <p:sldId id="289" r:id="rId7"/>
    <p:sldId id="269" r:id="rId8"/>
    <p:sldId id="259" r:id="rId9"/>
    <p:sldId id="286" r:id="rId10"/>
    <p:sldId id="263" r:id="rId11"/>
    <p:sldId id="287" r:id="rId12"/>
    <p:sldId id="260" r:id="rId13"/>
    <p:sldId id="288" r:id="rId14"/>
    <p:sldId id="257" r:id="rId15"/>
    <p:sldId id="268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宙海" initials="刘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257"/>
    <a:srgbClr val="C19F73"/>
    <a:srgbClr val="C8B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bg_liyue.1a93c0f8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1205" cy="6858000"/>
          </a:xfrm>
          <a:prstGeom prst="rect">
            <a:avLst/>
          </a:prstGeom>
        </p:spPr>
      </p:pic>
      <p:pic>
        <p:nvPicPr>
          <p:cNvPr id="5" name="图片 4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>
            <a:off x="-3362325" y="0"/>
            <a:ext cx="9394825" cy="6858000"/>
          </a:xfrm>
          <a:prstGeom prst="rect">
            <a:avLst/>
          </a:prstGeom>
        </p:spPr>
      </p:pic>
      <p:pic>
        <p:nvPicPr>
          <p:cNvPr id="6" name="图片 5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 flipH="1">
            <a:off x="6032500" y="0"/>
            <a:ext cx="93948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liyue_p4_text.353da912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0330" y="635"/>
            <a:ext cx="12617450" cy="6857365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" y="1303655"/>
            <a:ext cx="8945245" cy="4453255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8" name="图片 7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855" y="499110"/>
            <a:ext cx="1581785" cy="2689225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2" name="图片 1" descr="index_liyue_d.78338953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330" y="2280285"/>
            <a:ext cx="12846050" cy="4577715"/>
          </a:xfrm>
          <a:prstGeom prst="rect">
            <a:avLst/>
          </a:prstGeom>
        </p:spPr>
      </p:pic>
      <p:pic>
        <p:nvPicPr>
          <p:cNvPr id="4" name="图片 3" descr="liyue_p16_yun_b.420d2dbf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08120" cy="16624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65105" y="570865"/>
            <a:ext cx="9702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blipFill>
                  <a:blip r:embed="rId5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构造方法</a:t>
            </a:r>
            <a:endParaRPr lang="zh-CN" altLang="en-US" sz="5400">
              <a:blipFill>
                <a:blip r:embed="rId5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55210" y="1505585"/>
            <a:ext cx="4471670" cy="346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  <a:sym typeface="+mn-ea"/>
              </a:rPr>
              <a:t>构造哈夫曼树方法：将所有的节点放到一个队列中，用一个节点替换两个频率最低的节点，新节点的频率就是这两个节点的频率之和。这样，新节点就是两个被替换节点的父节点了。如此循环直到队列中只剩一个节点（即根节点）。</a:t>
            </a:r>
            <a:endParaRPr lang="zh-CN" altLang="en-US" sz="2400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65" y="1811020"/>
            <a:ext cx="3812540" cy="440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875 0.0333333 L 0 0 " pathEditMode="relative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6" name="图片 5" descr="liyue_p3_bg_d.e38fe4c7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408305"/>
            <a:ext cx="2200275" cy="1485900"/>
          </a:xfrm>
          <a:prstGeom prst="rect">
            <a:avLst/>
          </a:prstGeom>
        </p:spPr>
      </p:pic>
      <p:pic>
        <p:nvPicPr>
          <p:cNvPr id="3" name="图片 2" descr="liyue_p5_bg.3ac901d1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1059180"/>
            <a:ext cx="6653530" cy="35953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72205" y="1823085"/>
            <a:ext cx="46863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72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</a:t>
            </a:r>
            <a:r>
              <a:rPr lang="zh-CN" altLang="en-US" sz="72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四部分</a:t>
            </a:r>
            <a:endParaRPr lang="zh-CN" altLang="en-US" sz="7200">
              <a:blipFill>
                <a:blip r:embed="rId4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72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  </a:t>
            </a:r>
            <a:r>
              <a:rPr lang="zh-CN" altLang="en-US" sz="6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代码展示</a:t>
            </a:r>
            <a:endParaRPr lang="zh-CN" altLang="en-US" sz="6000">
              <a:blipFill>
                <a:blip r:embed="rId4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图片 3" descr="liyue_p6_zhuozi.5bd3b5fc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765" y="3900170"/>
            <a:ext cx="4114800" cy="3076575"/>
          </a:xfrm>
          <a:prstGeom prst="rect">
            <a:avLst/>
          </a:prstGeom>
        </p:spPr>
      </p:pic>
      <p:pic>
        <p:nvPicPr>
          <p:cNvPr id="5" name="图片 4" descr="liyue_p6_zhiwu.1a5d5839.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1795" y="2397125"/>
            <a:ext cx="2910205" cy="4460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833 0.185278 L 0 0 " pathEditMode="relative" ptsTypes="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0" y="1256030"/>
            <a:ext cx="10314305" cy="3449320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4" name="图片 3" descr="index_liyue_a.51d061f8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3770"/>
            <a:ext cx="12320905" cy="2149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85" y="1515110"/>
            <a:ext cx="4884420" cy="2931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460" y="1402715"/>
            <a:ext cx="3900805" cy="3214370"/>
          </a:xfrm>
          <a:prstGeom prst="rect">
            <a:avLst/>
          </a:prstGeom>
        </p:spPr>
      </p:pic>
      <p:sp>
        <p:nvSpPr>
          <p:cNvPr id="10" name="上箭头 9"/>
          <p:cNvSpPr/>
          <p:nvPr/>
        </p:nvSpPr>
        <p:spPr>
          <a:xfrm>
            <a:off x="4431665" y="3147695"/>
            <a:ext cx="254635" cy="155765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78405" y="47637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优先队列默认大根堆，需调整</a:t>
            </a:r>
            <a:endParaRPr lang="zh-CN" altLang="en-US" sz="2400"/>
          </a:p>
        </p:txBody>
      </p:sp>
      <p:sp>
        <p:nvSpPr>
          <p:cNvPr id="14" name="下箭头 13"/>
          <p:cNvSpPr/>
          <p:nvPr/>
        </p:nvSpPr>
        <p:spPr>
          <a:xfrm>
            <a:off x="8866505" y="1101090"/>
            <a:ext cx="291465" cy="6648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10425" y="518795"/>
            <a:ext cx="4042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全为一个字母的情况要特判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08835"/>
            <a:ext cx="12192000" cy="2073910"/>
          </a:xfrm>
          <a:prstGeom prst="rect">
            <a:avLst/>
          </a:prstGeom>
        </p:spPr>
      </p:pic>
      <p:pic>
        <p:nvPicPr>
          <p:cNvPr id="4" name="图片 3" descr="liyue_p6_bg.deb1d28c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680" y="3200400"/>
            <a:ext cx="7315200" cy="3657600"/>
          </a:xfrm>
          <a:prstGeom prst="rect">
            <a:avLst/>
          </a:prstGeom>
        </p:spPr>
      </p:pic>
      <p:pic>
        <p:nvPicPr>
          <p:cNvPr id="5" name="图片 4" descr="修正狗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835" y="2758440"/>
            <a:ext cx="3538220" cy="3335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66365" y="2484755"/>
            <a:ext cx="67246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感</a:t>
            </a:r>
            <a:r>
              <a:rPr lang="en-US" altLang="zh-CN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谢</a:t>
            </a:r>
            <a:r>
              <a:rPr lang="en-US" altLang="zh-CN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观</a:t>
            </a:r>
            <a:r>
              <a:rPr lang="en-US" altLang="zh-CN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看</a:t>
            </a:r>
            <a:r>
              <a:rPr lang="en-US" altLang="zh-CN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！</a:t>
            </a:r>
            <a:endParaRPr lang="zh-CN" altLang="en-US" sz="8000">
              <a:blipFill>
                <a:blip r:embed="rId4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bg_liyue.1a93c0f8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" y="0"/>
            <a:ext cx="12181205" cy="6858000"/>
          </a:xfrm>
          <a:prstGeom prst="rect">
            <a:avLst/>
          </a:prstGeom>
        </p:spPr>
      </p:pic>
      <p:pic>
        <p:nvPicPr>
          <p:cNvPr id="5" name="图片 4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>
            <a:off x="-9394825" y="0"/>
            <a:ext cx="9394825" cy="6858000"/>
          </a:xfrm>
          <a:prstGeom prst="rect">
            <a:avLst/>
          </a:prstGeom>
        </p:spPr>
      </p:pic>
      <p:pic>
        <p:nvPicPr>
          <p:cNvPr id="6" name="图片 5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 flipH="1">
            <a:off x="12269470" y="-60960"/>
            <a:ext cx="9394825" cy="6858000"/>
          </a:xfrm>
          <a:prstGeom prst="rect">
            <a:avLst/>
          </a:prstGeom>
        </p:spPr>
      </p:pic>
      <p:pic>
        <p:nvPicPr>
          <p:cNvPr id="2" name="图片 1" descr="04.a5769b87..png"/>
          <p:cNvPicPr>
            <a:picLocks noChangeAspect="1"/>
          </p:cNvPicPr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847090" y="1753235"/>
            <a:ext cx="9055735" cy="1993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2545" y="2120265"/>
            <a:ext cx="7303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307465" y="1998345"/>
            <a:ext cx="93522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C4E </a:t>
            </a:r>
            <a:r>
              <a:rPr lang="zh-CN" altLang="en-US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暗中加密通话</a:t>
            </a:r>
            <a:endParaRPr lang="zh-CN" altLang="en-US" sz="8000">
              <a:blipFill>
                <a:blip r:embed="rId4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5290" y="5497830"/>
            <a:ext cx="6137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blipFill>
                  <a:blip r:embed="rId5"/>
                  <a:tile tx="0" ty="0" sx="100000" sy="100000" flip="none" algn="tl"/>
                </a:blip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姓名：聂睿</a:t>
            </a:r>
            <a:r>
              <a:rPr lang="en-US" altLang="zh-CN" sz="2400">
                <a:blipFill>
                  <a:blip r:embed="rId5"/>
                  <a:tile tx="0" ty="0" sx="100000" sy="100000" flip="none" algn="tl"/>
                </a:blip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          </a:t>
            </a:r>
            <a:r>
              <a:rPr lang="zh-CN" altLang="en-US" sz="2400">
                <a:blipFill>
                  <a:blip r:embed="rId5"/>
                  <a:tile tx="0" ty="0" sx="100000" sy="100000" flip="none" algn="tl"/>
                </a:blip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学号：</a:t>
            </a:r>
            <a:r>
              <a:rPr lang="en-US" altLang="zh-CN" sz="2400">
                <a:blipFill>
                  <a:blip r:embed="rId5"/>
                  <a:tile tx="0" ty="0" sx="100000" sy="100000" flip="none" algn="tl"/>
                </a:blip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20376092</a:t>
            </a:r>
            <a:endParaRPr lang="en-US" altLang="zh-CN" sz="2400">
              <a:blipFill>
                <a:blip r:embed="rId5"/>
                <a:tile tx="0" ty="0" sx="100000" sy="100000" flip="none" algn="tl"/>
              </a:blip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liyue_p1_text.93a131a7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15" y="767080"/>
            <a:ext cx="1448435" cy="5324475"/>
          </a:xfrm>
          <a:prstGeom prst="rect">
            <a:avLst/>
          </a:prstGeom>
        </p:spPr>
      </p:pic>
      <p:pic>
        <p:nvPicPr>
          <p:cNvPr id="19" name="图片 18" descr="liyue_p1_text.93a131a7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145" y="767080"/>
            <a:ext cx="1448435" cy="5324475"/>
          </a:xfrm>
          <a:prstGeom prst="rect">
            <a:avLst/>
          </a:prstGeom>
        </p:spPr>
      </p:pic>
      <p:pic>
        <p:nvPicPr>
          <p:cNvPr id="21" name="图片 20" descr="liyue_p1_text.93a131a7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766445"/>
            <a:ext cx="1448435" cy="5324475"/>
          </a:xfrm>
          <a:prstGeom prst="rect">
            <a:avLst/>
          </a:prstGeom>
        </p:spPr>
      </p:pic>
      <p:pic>
        <p:nvPicPr>
          <p:cNvPr id="22" name="图片 21" descr="liyue_p1_text.93a131a7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05" y="767080"/>
            <a:ext cx="1448435" cy="5324475"/>
          </a:xfrm>
          <a:prstGeom prst="rect">
            <a:avLst/>
          </a:prstGeom>
        </p:spPr>
      </p:pic>
      <p:pic>
        <p:nvPicPr>
          <p:cNvPr id="26" name="图片 25" descr="liyue_p15_yun_b.06835be2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1565" y="1032510"/>
            <a:ext cx="2455545" cy="558800"/>
          </a:xfrm>
          <a:prstGeom prst="rect">
            <a:avLst/>
          </a:prstGeom>
        </p:spPr>
      </p:pic>
      <p:pic>
        <p:nvPicPr>
          <p:cNvPr id="2" name="图片 1" descr="index_liyue_b.5271d117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" y="1894205"/>
            <a:ext cx="12192635" cy="5033010"/>
          </a:xfrm>
          <a:prstGeom prst="rect">
            <a:avLst/>
          </a:prstGeom>
        </p:spPr>
      </p:pic>
      <p:pic>
        <p:nvPicPr>
          <p:cNvPr id="6" name="图片 5" descr="liyue_p12_yanxing.6a472320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3705" y="-465455"/>
            <a:ext cx="8010525" cy="1924050"/>
          </a:xfrm>
          <a:prstGeom prst="rect">
            <a:avLst/>
          </a:prstGeom>
        </p:spPr>
      </p:pic>
      <p:pic>
        <p:nvPicPr>
          <p:cNvPr id="11" name="图片 10" descr="liyue_mola_yy.1556641b..png"/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9566275" y="531495"/>
            <a:ext cx="2254250" cy="3074670"/>
          </a:xfrm>
          <a:prstGeom prst="rect">
            <a:avLst/>
          </a:prstGeom>
        </p:spPr>
      </p:pic>
      <p:pic>
        <p:nvPicPr>
          <p:cNvPr id="14" name="图片 13" descr="liyue_p8_yun_a.8708a34c.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590" y="2945130"/>
            <a:ext cx="1727200" cy="553720"/>
          </a:xfrm>
          <a:prstGeom prst="rect">
            <a:avLst/>
          </a:prstGeom>
        </p:spPr>
      </p:pic>
      <p:pic>
        <p:nvPicPr>
          <p:cNvPr id="8" name="图片 7" descr="liyue_p10_tuanqiue.8eda7101.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790" y="167005"/>
            <a:ext cx="1937385" cy="11271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94595" y="897255"/>
            <a:ext cx="1198245" cy="23437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6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目</a:t>
            </a:r>
            <a:r>
              <a:rPr lang="en-US" altLang="zh-CN" sz="66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altLang="en-US" sz="66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录</a:t>
            </a:r>
            <a:endParaRPr lang="zh-CN" altLang="en-US" sz="66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41235" y="1156335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blipFill>
                  <a:blip r:embed="rId9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题目回顾</a:t>
            </a:r>
            <a:endParaRPr lang="zh-CN" altLang="en-US" sz="4000">
              <a:blipFill>
                <a:blip r:embed="rId9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95265" y="1156335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sz="4000">
                <a:blipFill>
                  <a:blip r:embed="rId9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求解思路</a:t>
            </a:r>
            <a:endParaRPr lang="zh-CN" sz="4000">
              <a:blipFill>
                <a:blip r:embed="rId9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49295" y="1156335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blipFill>
                  <a:blip r:embed="rId9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哈夫曼树构造</a:t>
            </a:r>
            <a:endParaRPr lang="zh-CN" altLang="en-US" sz="4000">
              <a:blipFill>
                <a:blip r:embed="rId9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03325" y="1156335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sz="4000">
                <a:blipFill>
                  <a:blip r:embed="rId9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代码展示</a:t>
            </a:r>
            <a:endParaRPr lang="zh-CN" sz="4000">
              <a:blipFill>
                <a:blip r:embed="rId9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065" y="-365125"/>
            <a:ext cx="13345160" cy="7314565"/>
          </a:xfrm>
          <a:prstGeom prst="rect">
            <a:avLst/>
          </a:prstGeom>
        </p:spPr>
      </p:pic>
      <p:pic>
        <p:nvPicPr>
          <p:cNvPr id="19" name="图片 18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78940" y="330835"/>
            <a:ext cx="1448435" cy="5324475"/>
          </a:xfrm>
          <a:prstGeom prst="rect">
            <a:avLst/>
          </a:prstGeom>
        </p:spPr>
      </p:pic>
      <p:pic>
        <p:nvPicPr>
          <p:cNvPr id="21" name="图片 20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24910" y="330200"/>
            <a:ext cx="1448435" cy="5324475"/>
          </a:xfrm>
          <a:prstGeom prst="rect">
            <a:avLst/>
          </a:prstGeom>
        </p:spPr>
      </p:pic>
      <p:pic>
        <p:nvPicPr>
          <p:cNvPr id="22" name="图片 21" descr="liyue_p1_text.93a131a7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70880" y="330835"/>
            <a:ext cx="1448435" cy="5324475"/>
          </a:xfrm>
          <a:prstGeom prst="rect">
            <a:avLst/>
          </a:prstGeom>
        </p:spPr>
      </p:pic>
      <p:pic>
        <p:nvPicPr>
          <p:cNvPr id="26" name="图片 25" descr="liyue_p15_yun_b.06835be2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6050" y="330200"/>
            <a:ext cx="2455545" cy="558800"/>
          </a:xfrm>
          <a:prstGeom prst="rect">
            <a:avLst/>
          </a:prstGeom>
        </p:spPr>
      </p:pic>
      <p:pic>
        <p:nvPicPr>
          <p:cNvPr id="2" name="图片 1" descr="index_liyue_b.5271d117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065" y="4720590"/>
            <a:ext cx="12192635" cy="5033010"/>
          </a:xfrm>
          <a:prstGeom prst="rect">
            <a:avLst/>
          </a:prstGeom>
        </p:spPr>
      </p:pic>
      <p:pic>
        <p:nvPicPr>
          <p:cNvPr id="6" name="图片 5" descr="liyue_p12_yanxing.6a472320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24905" y="-2498725"/>
            <a:ext cx="8010525" cy="1924050"/>
          </a:xfrm>
          <a:prstGeom prst="rect">
            <a:avLst/>
          </a:prstGeom>
        </p:spPr>
      </p:pic>
      <p:pic>
        <p:nvPicPr>
          <p:cNvPr id="11" name="图片 10" descr="liyue_mola_yy.1556641b..png"/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9389110" y="-3074670"/>
            <a:ext cx="2254250" cy="3074670"/>
          </a:xfrm>
          <a:prstGeom prst="rect">
            <a:avLst/>
          </a:prstGeom>
        </p:spPr>
      </p:pic>
      <p:pic>
        <p:nvPicPr>
          <p:cNvPr id="14" name="图片 13" descr="liyue_p8_yun_a.8708a34c.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8350" y="3081020"/>
            <a:ext cx="1727200" cy="553720"/>
          </a:xfrm>
          <a:prstGeom prst="rect">
            <a:avLst/>
          </a:prstGeom>
        </p:spPr>
      </p:pic>
      <p:pic>
        <p:nvPicPr>
          <p:cNvPr id="8" name="图片 7" descr="liyue_p10_tuanqiue.8eda7101.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2870" y="-1195070"/>
            <a:ext cx="1937385" cy="11271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917430" y="-2708910"/>
            <a:ext cx="1198245" cy="23437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6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目</a:t>
            </a:r>
            <a:r>
              <a:rPr lang="en-US" altLang="zh-CN" sz="66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altLang="en-US" sz="66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录</a:t>
            </a:r>
            <a:endParaRPr lang="zh-CN" altLang="en-US" sz="66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102465" y="-251460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第一部分</a:t>
            </a:r>
            <a:r>
              <a:rPr lang="en-US" altLang="zh-CN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！！</a:t>
            </a:r>
            <a:endParaRPr lang="zh-CN" altLang="en-US" sz="4000">
              <a:blipFill>
                <a:blip r:embed="rId8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1353820" y="720090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第二部分</a:t>
            </a:r>
            <a:r>
              <a:rPr lang="en-US" altLang="zh-CN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@@</a:t>
            </a:r>
            <a:endParaRPr lang="zh-CN" altLang="en-US" sz="4000">
              <a:blipFill>
                <a:blip r:embed="rId8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3399790" y="720090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第三部分</a:t>
            </a:r>
            <a:r>
              <a:rPr lang="en-US" altLang="zh-CN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##</a:t>
            </a:r>
            <a:endParaRPr lang="zh-CN" altLang="en-US" sz="4000">
              <a:blipFill>
                <a:blip r:embed="rId8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5430520" y="720090"/>
            <a:ext cx="798195" cy="413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第四部分</a:t>
            </a:r>
            <a:r>
              <a:rPr lang="en-US" altLang="zh-CN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altLang="en-US" sz="4000">
                <a:blipFill>
                  <a:blip r:embed="rId8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￥￥</a:t>
            </a:r>
            <a:endParaRPr lang="zh-CN" altLang="en-US" sz="4000">
              <a:blipFill>
                <a:blip r:embed="rId8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7" name="图片 6" descr="liyue_p14_di.20dd3428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45" y="5629275"/>
            <a:ext cx="7315200" cy="1828800"/>
          </a:xfrm>
          <a:prstGeom prst="rect">
            <a:avLst/>
          </a:prstGeom>
        </p:spPr>
      </p:pic>
      <p:pic>
        <p:nvPicPr>
          <p:cNvPr id="2" name="图片 1" descr="liyue_p1_guoba.1eaa0d50..png"/>
          <p:cNvPicPr>
            <a:picLocks noChangeAspect="1"/>
          </p:cNvPicPr>
          <p:nvPr/>
        </p:nvPicPr>
        <p:blipFill>
          <a:blip r:embed="rId3"/>
          <a:srcRect t="62866"/>
          <a:stretch>
            <a:fillRect/>
          </a:stretch>
        </p:blipFill>
        <p:spPr>
          <a:xfrm>
            <a:off x="8592185" y="4130040"/>
            <a:ext cx="2990850" cy="2270760"/>
          </a:xfrm>
          <a:prstGeom prst="rect">
            <a:avLst/>
          </a:prstGeom>
        </p:spPr>
      </p:pic>
      <p:pic>
        <p:nvPicPr>
          <p:cNvPr id="13" name="图片 12" descr="liyue_p7_yanc.5ec7fcb9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5" y="313055"/>
            <a:ext cx="2689860" cy="2136140"/>
          </a:xfrm>
          <a:prstGeom prst="rect">
            <a:avLst/>
          </a:prstGeom>
        </p:spPr>
      </p:pic>
      <p:pic>
        <p:nvPicPr>
          <p:cNvPr id="3" name="图片 2" descr="liyue_p5_bg.3ac901d1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25" y="1059180"/>
            <a:ext cx="6653530" cy="35953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72205" y="1823085"/>
            <a:ext cx="39763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7200">
                <a:blipFill>
                  <a:blip r:embed="rId6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第一部分</a:t>
            </a:r>
            <a:endParaRPr lang="zh-CN" altLang="en-US" sz="7200">
              <a:blipFill>
                <a:blip r:embed="rId6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7200">
                <a:blipFill>
                  <a:blip r:embed="rId6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 </a:t>
            </a:r>
            <a:r>
              <a:rPr lang="zh-CN" altLang="en-US" sz="6000">
                <a:blipFill>
                  <a:blip r:embed="rId6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题目回顾</a:t>
            </a:r>
            <a:r>
              <a:rPr lang="en-US" altLang="zh-CN" sz="6000">
                <a:blipFill>
                  <a:blip r:embed="rId6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</a:t>
            </a:r>
            <a:endParaRPr lang="zh-CN" altLang="en-US" sz="6000">
              <a:blipFill>
                <a:blip r:embed="rId6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875 -0.00444444 L 0 0 " pathEditMode="relative" ptsTypes="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13" name="图片 12" descr="liyue_p1_text.93a131a7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1468755"/>
            <a:ext cx="9956800" cy="4852035"/>
          </a:xfrm>
          <a:prstGeom prst="rect">
            <a:avLst/>
          </a:prstGeom>
        </p:spPr>
      </p:pic>
      <p:pic>
        <p:nvPicPr>
          <p:cNvPr id="2" name="图片 1" descr="index_liyue_c.440349b7..png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-61595" y="3122295"/>
            <a:ext cx="12315825" cy="3997325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" y="1090295"/>
            <a:ext cx="4116705" cy="1116330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10" name="图片 9" descr="liyue_p12_yanxing.6a472320..png"/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81280" y="-180340"/>
            <a:ext cx="8010525" cy="1924050"/>
          </a:xfrm>
          <a:prstGeom prst="rect">
            <a:avLst/>
          </a:prstGeom>
        </p:spPr>
      </p:pic>
      <p:pic>
        <p:nvPicPr>
          <p:cNvPr id="14" name="图片 13" descr="liyue_p12_text.72106ead..png"/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928235" y="1532890"/>
            <a:ext cx="374015" cy="353060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17" name="图片 16" descr="liyue_p12_text.72106ead..png"/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10575925" y="920115"/>
            <a:ext cx="872490" cy="158115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3" name="文本框 2"/>
          <p:cNvSpPr txBox="1"/>
          <p:nvPr/>
        </p:nvSpPr>
        <p:spPr>
          <a:xfrm>
            <a:off x="1007110" y="1233170"/>
            <a:ext cx="42951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blipFill>
                  <a:blip r:embed="rId6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Description</a:t>
            </a:r>
            <a:endParaRPr lang="zh-CN" altLang="en-US" sz="4800">
              <a:blipFill>
                <a:blip r:embed="rId6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188085" y="2124710"/>
                <a:ext cx="9693910" cy="4009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2400" b="1">
                    <a:solidFill>
                      <a:schemeClr val="tx1"/>
                    </a:solidFill>
                    <a:latin typeface="经典长宋简" panose="02010609000101010101" charset="-122"/>
                    <a:ea typeface="经典长宋简" panose="02010609000101010101" charset="-122"/>
                    <a:cs typeface="经典长宋简" panose="02010609000101010101" charset="-122"/>
                  </a:rPr>
                  <a:t>给定一字符串，使用哈夫曼编码来给通话加密。数据结构介绍到：哈夫曼编码可以构造出字符的最优二进制表示。那么给定一个长度为 n 的字符串，能不能求出该字符串对应的二进制哈夫曼编码的总长度呢？</a:t>
                </a:r>
                <a:endParaRPr lang="zh-CN" altLang="en-US" sz="2400" b="1">
                  <a:solidFill>
                    <a:schemeClr val="tx1"/>
                  </a:solidFill>
                  <a:latin typeface="经典长宋简" panose="02010609000101010101" charset="-122"/>
                  <a:ea typeface="经典长宋简" panose="02010609000101010101" charset="-122"/>
                  <a:cs typeface="经典长宋简" panose="02010609000101010101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>
                    <a:solidFill>
                      <a:schemeClr val="tx1"/>
                    </a:solidFill>
                    <a:latin typeface="经典长宋简" panose="02010609000101010101" charset="-122"/>
                    <a:ea typeface="经典长宋简" panose="02010609000101010101" charset="-122"/>
                    <a:cs typeface="经典长宋简" panose="02010609000101010101" charset="-122"/>
                  </a:rPr>
                  <a:t>Input</a:t>
                </a:r>
                <a:endParaRPr lang="en-US" altLang="zh-CN" sz="2400" b="1">
                  <a:solidFill>
                    <a:schemeClr val="tx1"/>
                  </a:solidFill>
                  <a:latin typeface="经典长宋简" panose="02010609000101010101" charset="-122"/>
                  <a:ea typeface="经典长宋简" panose="02010609000101010101" charset="-122"/>
                  <a:cs typeface="经典长宋简" panose="02010609000101010101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>
                    <a:solidFill>
                      <a:schemeClr val="tx1"/>
                    </a:solidFill>
                    <a:latin typeface="经典长宋简" panose="02010609000101010101" charset="-122"/>
                    <a:ea typeface="经典长宋简" panose="02010609000101010101" charset="-122"/>
                    <a:cs typeface="经典长宋简" panose="02010609000101010101" charset="-122"/>
                  </a:rPr>
                  <a:t>一行一个仅包含大小写英文字母的非空字符串，长度不超过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经典长宋简" panose="02010609000101010101" charset="-122"/>
                            <a:cs typeface="Cambria Math" panose="02040503050406030204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en-US" altLang="zh-CN" sz="2400" b="1">
                    <a:solidFill>
                      <a:schemeClr val="tx1"/>
                    </a:solidFill>
                    <a:latin typeface="经典长宋简" panose="02010609000101010101" charset="-122"/>
                    <a:ea typeface="经典长宋简" panose="02010609000101010101" charset="-122"/>
                    <a:cs typeface="经典长宋简" panose="02010609000101010101" charset="-122"/>
                  </a:rPr>
                  <a:t>。</a:t>
                </a:r>
                <a:endParaRPr lang="en-US" altLang="zh-CN" sz="2400" b="1">
                  <a:solidFill>
                    <a:schemeClr val="tx1"/>
                  </a:solidFill>
                  <a:latin typeface="经典长宋简" panose="02010609000101010101" charset="-122"/>
                  <a:ea typeface="经典长宋简" panose="02010609000101010101" charset="-122"/>
                  <a:cs typeface="经典长宋简" panose="02010609000101010101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>
                    <a:solidFill>
                      <a:schemeClr val="tx1"/>
                    </a:solidFill>
                    <a:latin typeface="经典长宋简" panose="02010609000101010101" charset="-122"/>
                    <a:ea typeface="经典长宋简" panose="02010609000101010101" charset="-122"/>
                    <a:cs typeface="经典长宋简" panose="02010609000101010101" charset="-122"/>
                  </a:rPr>
                  <a:t>Output</a:t>
                </a:r>
                <a:endParaRPr lang="en-US" altLang="zh-CN" sz="2400" b="1">
                  <a:solidFill>
                    <a:schemeClr val="tx1"/>
                  </a:solidFill>
                  <a:latin typeface="经典长宋简" panose="02010609000101010101" charset="-122"/>
                  <a:ea typeface="经典长宋简" panose="02010609000101010101" charset="-122"/>
                  <a:cs typeface="经典长宋简" panose="02010609000101010101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>
                    <a:solidFill>
                      <a:schemeClr val="tx1"/>
                    </a:solidFill>
                    <a:latin typeface="经典长宋简" panose="02010609000101010101" charset="-122"/>
                    <a:ea typeface="经典长宋简" panose="02010609000101010101" charset="-122"/>
                    <a:cs typeface="经典长宋简" panose="02010609000101010101" charset="-122"/>
                  </a:rPr>
                  <a:t>一行一个正整数，表示该字符串对应的二进制哈夫曼编码的总长度。</a:t>
                </a:r>
                <a:endParaRPr lang="en-US" altLang="zh-CN" sz="2400" b="1">
                  <a:solidFill>
                    <a:schemeClr val="tx1"/>
                  </a:solidFill>
                  <a:latin typeface="经典长宋简" panose="02010609000101010101" charset="-122"/>
                  <a:ea typeface="经典长宋简" panose="02010609000101010101" charset="-122"/>
                  <a:cs typeface="经典长宋简" panose="02010609000101010101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085" y="2124710"/>
                <a:ext cx="9693910" cy="400939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3" name="图片 2" descr="liyue_p5_bg.3ac901d1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059180"/>
            <a:ext cx="6653530" cy="35953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72205" y="1823085"/>
            <a:ext cx="39763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720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</a:t>
            </a:r>
            <a:r>
              <a:rPr lang="zh-CN" altLang="en-US" sz="720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二部分</a:t>
            </a:r>
            <a:endParaRPr lang="zh-CN" altLang="en-US" sz="720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720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 </a:t>
            </a:r>
            <a:r>
              <a:rPr lang="zh-CN" altLang="en-US" sz="600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求解思路</a:t>
            </a:r>
            <a:endParaRPr lang="zh-CN" altLang="en-US" sz="600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图片 3" descr="liyue_p12_zhuozi.035aeb46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8070"/>
            <a:ext cx="4660900" cy="1979930"/>
          </a:xfrm>
          <a:prstGeom prst="rect">
            <a:avLst/>
          </a:prstGeom>
        </p:spPr>
      </p:pic>
      <p:pic>
        <p:nvPicPr>
          <p:cNvPr id="5" name="图片 4" descr="liyue_p15_yun_a.6377cea5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325" y="737235"/>
            <a:ext cx="5019675" cy="108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5 0.0244444 L 0 0 " pathEditMode="relative" ptsTypes="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7" name="图片 6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515" y="1128395"/>
            <a:ext cx="4116705" cy="5234305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2" name="图片 1" descr="liyue_p8_dihua_c.30b0d049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5651500"/>
            <a:ext cx="2438400" cy="1095375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5" y="1128395"/>
            <a:ext cx="4116705" cy="4453255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4" name="图片 3" descr="liyue_p8_wutai.3093682a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4538980"/>
            <a:ext cx="4637405" cy="2319020"/>
          </a:xfrm>
          <a:prstGeom prst="rect">
            <a:avLst/>
          </a:prstGeom>
        </p:spPr>
      </p:pic>
      <p:pic>
        <p:nvPicPr>
          <p:cNvPr id="5" name="图片 4" descr="liyue_p8_pingfeng.44539a49.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48180" y="4042410"/>
            <a:ext cx="8753475" cy="2815590"/>
          </a:xfrm>
          <a:prstGeom prst="rect">
            <a:avLst/>
          </a:prstGeom>
        </p:spPr>
      </p:pic>
      <p:pic>
        <p:nvPicPr>
          <p:cNvPr id="8" name="图片 7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45" y="451485"/>
            <a:ext cx="2945130" cy="92456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9" name="文本框 8"/>
          <p:cNvSpPr txBox="1"/>
          <p:nvPr/>
        </p:nvSpPr>
        <p:spPr>
          <a:xfrm>
            <a:off x="8795385" y="652780"/>
            <a:ext cx="2574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blipFill>
                  <a:blip r:embed="rId6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哈夫曼编码</a:t>
            </a:r>
            <a:endParaRPr lang="zh-CN" altLang="en-US" sz="2800">
              <a:blipFill>
                <a:blip r:embed="rId6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93800" y="1497965"/>
            <a:ext cx="333629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b="1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  <a:sym typeface="+mn-ea"/>
              </a:rPr>
              <a:t>哈夫曼编码：</a:t>
            </a:r>
            <a:endParaRPr lang="zh-CN" altLang="en-US" sz="2000" b="1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1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  <a:sym typeface="+mn-ea"/>
              </a:rPr>
              <a:t>是一种前缀编码，常用于数据压缩，即根据不同字母出现次数来实现压缩的目的。算法</a:t>
            </a:r>
            <a:r>
              <a:rPr lang="en-US" altLang="zh-CN" sz="2000" b="1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  <a:sym typeface="+mn-ea"/>
              </a:rPr>
              <a:t>E3 A </a:t>
            </a:r>
            <a:r>
              <a:rPr lang="zh-CN" altLang="en-US" sz="2000" b="1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  <a:sym typeface="+mn-ea"/>
              </a:rPr>
              <a:t>题也是哈夫曼树的应用，同类有洛谷</a:t>
            </a:r>
            <a:r>
              <a:rPr lang="en-US" altLang="zh-CN" sz="2000" b="1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  <a:sym typeface="+mn-ea"/>
              </a:rPr>
              <a:t> P2165[</a:t>
            </a:r>
            <a:r>
              <a:rPr lang="zh-CN" altLang="en-US" sz="2000" b="1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  <a:sym typeface="+mn-ea"/>
              </a:rPr>
              <a:t>荷马史诗</a:t>
            </a:r>
            <a:r>
              <a:rPr lang="en-US" altLang="zh-CN" sz="2000" b="1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  <a:sym typeface="+mn-ea"/>
              </a:rPr>
              <a:t>]</a:t>
            </a:r>
            <a:endParaRPr lang="en-US" altLang="zh-CN" sz="2000" b="1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98185" y="1497965"/>
            <a:ext cx="33362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  <a:sym typeface="+mn-ea"/>
              </a:rPr>
              <a:t>对于本题，明确要我们根据一个字符串序列构造哈夫曼编码。因此首先需要统计不同数字在字符串中出现的次数，然后根据次数构造哈夫曼树求出顶点权值即可</a:t>
            </a:r>
            <a:r>
              <a:rPr lang="en-US" altLang="zh-CN" sz="2400" b="1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  <a:sym typeface="+mn-ea"/>
              </a:rPr>
              <a:t>AC</a:t>
            </a:r>
            <a:r>
              <a:rPr lang="zh-CN" altLang="en-US" sz="2400" b="1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  <a:sym typeface="+mn-ea"/>
              </a:rPr>
              <a:t>。</a:t>
            </a:r>
            <a:endParaRPr lang="zh-CN" altLang="en-US" sz="2400" b="1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3" name="图片 2" descr="liyue_p5_bg.3ac901d1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059180"/>
            <a:ext cx="6653530" cy="35953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97910" y="1301750"/>
            <a:ext cx="439166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720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第</a:t>
            </a:r>
            <a:r>
              <a:rPr lang="zh-CN" altLang="en-US" sz="720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三部分</a:t>
            </a:r>
            <a:endParaRPr lang="zh-CN" altLang="en-US" sz="720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720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   </a:t>
            </a:r>
            <a:r>
              <a:rPr lang="zh-CN" altLang="en-US" sz="600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求解</a:t>
            </a:r>
            <a:endParaRPr lang="zh-CN" altLang="en-US" sz="600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600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哈夫曼树</a:t>
            </a:r>
            <a:endParaRPr lang="zh-CN" altLang="en-US" sz="600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图片 3" descr="liyue_p13_di.05839ba3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210" y="5522595"/>
            <a:ext cx="7315200" cy="1828800"/>
          </a:xfrm>
          <a:prstGeom prst="rect">
            <a:avLst/>
          </a:prstGeom>
        </p:spPr>
      </p:pic>
      <p:pic>
        <p:nvPicPr>
          <p:cNvPr id="8" name="图片 7" descr="修正狗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170" y="3873500"/>
            <a:ext cx="2849245" cy="268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p="http://schemas.openxmlformats.org/presentationml/2006/main">
  <p:tag name="COMMONDATA" val="eyJoZGlkIjoiZWM3NTRjZWJiZGMyZGVmYzg4NGQyODlmMDZjMWMxNDMifQ=="/>
  <p:tag name="KSO_WPP_MARK_KEY" val="3b5a1d64-fd8c-4a23-a9f5-a749b783f84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WPS 演示</Application>
  <PresentationFormat>宽屏</PresentationFormat>
  <Paragraphs>62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华文中宋</vt:lpstr>
      <vt:lpstr>经典长宋简</vt:lpstr>
      <vt:lpstr>微软雅黑</vt:lpstr>
      <vt:lpstr>Arial Unicode MS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刘宙海</dc:creator>
  <cp:lastModifiedBy>寒剑，冰锋</cp:lastModifiedBy>
  <cp:revision>33</cp:revision>
  <dcterms:created xsi:type="dcterms:W3CDTF">2022-10-13T02:56:00Z</dcterms:created>
  <dcterms:modified xsi:type="dcterms:W3CDTF">2022-11-05T17:10:47Z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E47AE5EA3E5B4D518D07AA505C9A834B</vt:lpwstr>
  </property>
  <property fmtid="{D5CDD505-2E9C-101B-9397-08002B2CF9AE}" pid="3" name="KSOProductBuildVer">
    <vt:lpwstr>2052-11.1.0.12763</vt:lpwstr>
  </property>
</Properties>
</file>